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47"/>
  </p:handoutMasterIdLst>
  <p:sldIdLst>
    <p:sldId id="256" r:id="rId3"/>
    <p:sldId id="284" r:id="rId4"/>
    <p:sldId id="282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341" r:id="rId21"/>
    <p:sldId id="342" r:id="rId22"/>
    <p:sldId id="339" r:id="rId23"/>
    <p:sldId id="340" r:id="rId24"/>
    <p:sldId id="263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85" r:id="rId33"/>
    <p:sldId id="594" r:id="rId34"/>
    <p:sldId id="595" r:id="rId35"/>
    <p:sldId id="477" r:id="rId36"/>
    <p:sldId id="270" r:id="rId37"/>
    <p:sldId id="271" r:id="rId38"/>
    <p:sldId id="272" r:id="rId39"/>
    <p:sldId id="274" r:id="rId40"/>
    <p:sldId id="275" r:id="rId41"/>
    <p:sldId id="273" r:id="rId42"/>
    <p:sldId id="276" r:id="rId43"/>
    <p:sldId id="277" r:id="rId44"/>
    <p:sldId id="278" r:id="rId45"/>
    <p:sldId id="290" r:id="rId46"/>
    <p:sldId id="279" r:id="rId47"/>
    <p:sldId id="280" r:id="rId48"/>
    <p:sldId id="281" r:id="rId49"/>
    <p:sldId id="283" r:id="rId50"/>
    <p:sldId id="286" r:id="rId51"/>
    <p:sldId id="288" r:id="rId52"/>
    <p:sldId id="287" r:id="rId53"/>
    <p:sldId id="289" r:id="rId54"/>
    <p:sldId id="291" r:id="rId55"/>
    <p:sldId id="292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9" r:id="rId65"/>
    <p:sldId id="330" r:id="rId66"/>
    <p:sldId id="331" r:id="rId67"/>
    <p:sldId id="344" r:id="rId68"/>
    <p:sldId id="345" r:id="rId69"/>
    <p:sldId id="346" r:id="rId70"/>
    <p:sldId id="347" r:id="rId71"/>
    <p:sldId id="348" r:id="rId72"/>
    <p:sldId id="349" r:id="rId73"/>
    <p:sldId id="351" r:id="rId74"/>
    <p:sldId id="404" r:id="rId75"/>
    <p:sldId id="405" r:id="rId76"/>
    <p:sldId id="406" r:id="rId77"/>
    <p:sldId id="412" r:id="rId78"/>
    <p:sldId id="407" r:id="rId79"/>
    <p:sldId id="408" r:id="rId80"/>
    <p:sldId id="409" r:id="rId81"/>
    <p:sldId id="410" r:id="rId82"/>
    <p:sldId id="411" r:id="rId83"/>
    <p:sldId id="414" r:id="rId84"/>
    <p:sldId id="415" r:id="rId85"/>
    <p:sldId id="416" r:id="rId86"/>
    <p:sldId id="417" r:id="rId87"/>
    <p:sldId id="418" r:id="rId88"/>
    <p:sldId id="461" r:id="rId89"/>
    <p:sldId id="462" r:id="rId90"/>
    <p:sldId id="463" r:id="rId91"/>
    <p:sldId id="465" r:id="rId92"/>
    <p:sldId id="469" r:id="rId93"/>
    <p:sldId id="472" r:id="rId94"/>
    <p:sldId id="473" r:id="rId95"/>
    <p:sldId id="470" r:id="rId96"/>
    <p:sldId id="471" r:id="rId97"/>
    <p:sldId id="428" r:id="rId98"/>
    <p:sldId id="426" r:id="rId99"/>
    <p:sldId id="427" r:id="rId100"/>
    <p:sldId id="464" r:id="rId101"/>
    <p:sldId id="429" r:id="rId102"/>
    <p:sldId id="430" r:id="rId103"/>
    <p:sldId id="432" r:id="rId104"/>
    <p:sldId id="423" r:id="rId105"/>
    <p:sldId id="425" r:id="rId106"/>
    <p:sldId id="424" r:id="rId107"/>
    <p:sldId id="431" r:id="rId108"/>
    <p:sldId id="434" r:id="rId109"/>
    <p:sldId id="435" r:id="rId110"/>
    <p:sldId id="458" r:id="rId111"/>
    <p:sldId id="457" r:id="rId112"/>
    <p:sldId id="459" r:id="rId113"/>
    <p:sldId id="460" r:id="rId114"/>
    <p:sldId id="581" r:id="rId115"/>
    <p:sldId id="474" r:id="rId116"/>
    <p:sldId id="475" r:id="rId117"/>
    <p:sldId id="487" r:id="rId118"/>
    <p:sldId id="483" r:id="rId119"/>
    <p:sldId id="596" r:id="rId120"/>
    <p:sldId id="484" r:id="rId121"/>
    <p:sldId id="485" r:id="rId122"/>
    <p:sldId id="486" r:id="rId123"/>
    <p:sldId id="582" r:id="rId124"/>
    <p:sldId id="583" r:id="rId125"/>
    <p:sldId id="584" r:id="rId126"/>
    <p:sldId id="586" r:id="rId127"/>
    <p:sldId id="585" r:id="rId128"/>
    <p:sldId id="590" r:id="rId129"/>
    <p:sldId id="587" r:id="rId130"/>
    <p:sldId id="591" r:id="rId131"/>
    <p:sldId id="592" r:id="rId132"/>
    <p:sldId id="593" r:id="rId133"/>
    <p:sldId id="589" r:id="rId134"/>
    <p:sldId id="597" r:id="rId135"/>
    <p:sldId id="598" r:id="rId136"/>
    <p:sldId id="703" r:id="rId137"/>
    <p:sldId id="704" r:id="rId138"/>
    <p:sldId id="705" r:id="rId139"/>
    <p:sldId id="712" r:id="rId140"/>
    <p:sldId id="702" r:id="rId141"/>
    <p:sldId id="350" r:id="rId142"/>
    <p:sldId id="352" r:id="rId143"/>
    <p:sldId id="353" r:id="rId144"/>
    <p:sldId id="402" r:id="rId145"/>
    <p:sldId id="354" r:id="rId1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2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commentAuthors" Target="commentAuthors.xml"/><Relationship Id="rId150" Type="http://schemas.openxmlformats.org/officeDocument/2006/relationships/tableStyles" Target="tableStyles.xml"/><Relationship Id="rId15" Type="http://schemas.openxmlformats.org/officeDocument/2006/relationships/slide" Target="slides/slide12.xml"/><Relationship Id="rId149" Type="http://schemas.openxmlformats.org/officeDocument/2006/relationships/viewProps" Target="viewProps.xml"/><Relationship Id="rId148" Type="http://schemas.openxmlformats.org/officeDocument/2006/relationships/presProps" Target="presProps.xml"/><Relationship Id="rId147" Type="http://schemas.openxmlformats.org/officeDocument/2006/relationships/handoutMaster" Target="handoutMasters/handoutMaster1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2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4.png"/><Relationship Id="rId3" Type="http://schemas.openxmlformats.org/officeDocument/2006/relationships/image" Target="../media/image191.png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5401945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此外，还有</a:t>
            </a:r>
            <a:r>
              <a:rPr lang="en-US" altLang="zh-CN">
                <a:sym typeface="+mn-ea"/>
              </a:rPr>
              <a:t> __noinline__ </a:t>
            </a:r>
            <a:r>
              <a:rPr lang="zh-CN" altLang="en-US">
                <a:sym typeface="+mn-ea"/>
              </a:rPr>
              <a:t>来禁止内联优化。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70" y="3545205"/>
            <a:ext cx="471614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进一步，当数组非常大，缩减后的数组可以继续递归地用</a:t>
            </a:r>
            <a:r>
              <a:rPr lang="en-US" altLang="zh-CN"/>
              <a:t> GPU </a:t>
            </a:r>
            <a:r>
              <a:rPr lang="zh-CN" altLang="en-US"/>
              <a:t>求和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22965" cy="4351655"/>
          </a:xfrm>
        </p:spPr>
        <p:txBody>
          <a:bodyPr/>
          <a:p>
            <a:r>
              <a:rPr lang="zh-CN" altLang="en-US"/>
              <a:t>这是第六课说过的方法。递归地缩并，时间复杂度是</a:t>
            </a:r>
            <a:r>
              <a:rPr lang="en-US" altLang="zh-CN"/>
              <a:t> O(logn)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同样是缩并到一定小的程度开始就切断</a:t>
            </a:r>
            <a:r>
              <a:rPr lang="en-US" altLang="zh-CN"/>
              <a:t>(cutoff)</a:t>
            </a:r>
            <a:r>
              <a:rPr lang="zh-CN" altLang="en-US"/>
              <a:t>，开始用</a:t>
            </a:r>
            <a:r>
              <a:rPr lang="en-US" altLang="zh-CN"/>
              <a:t> CPU </a:t>
            </a:r>
            <a:r>
              <a:rPr lang="zh-CN" altLang="en-US"/>
              <a:t>串行求和。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3660" y="3234055"/>
            <a:ext cx="7461885" cy="2678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6825" y="648970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https://developer.download.nvidia.cn/assets/cuda/files/reduction.pdf</a:t>
            </a: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章：共享内存进阶</a:t>
            </a:r>
            <a:endParaRPr 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825625"/>
            <a:ext cx="7127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3780" y="1825625"/>
            <a:ext cx="7202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全局内存：在</a:t>
            </a:r>
            <a:r>
              <a:rPr lang="en-US" altLang="zh-CN"/>
              <a:t> main() </a:t>
            </a:r>
            <a:r>
              <a:rPr lang="zh-CN" altLang="en-US"/>
              <a:t>中通过</a:t>
            </a:r>
            <a:r>
              <a:rPr lang="en-US" altLang="zh-CN"/>
              <a:t> cudaMalloc </a:t>
            </a:r>
            <a:r>
              <a:rPr lang="zh-CN" altLang="en-US"/>
              <a:t>分配的内存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825625"/>
            <a:ext cx="91928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共享内存：每个</a:t>
            </a:r>
            <a:r>
              <a:rPr lang="zh-CN"/>
              <a:t>板块都有一个，通过</a:t>
            </a:r>
            <a:r>
              <a:rPr lang="en-US" altLang="zh-CN"/>
              <a:t> __shared__ </a:t>
            </a:r>
            <a:r>
              <a:rPr lang="zh-CN" altLang="en-US"/>
              <a:t>声明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寄存器：存储着每个线程的局部变量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0480" y="1825625"/>
            <a:ext cx="9209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板块中线程数量过多：寄存器打翻（</a:t>
            </a:r>
            <a:r>
              <a:rPr lang="en-US" altLang="zh-CN"/>
              <a:t>register spill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线程的寄存器，实际上也是一块比较小而块的内存，称之为寄存器仓库（</a:t>
            </a:r>
            <a:r>
              <a:rPr lang="en-US" altLang="zh-CN"/>
              <a:t>register file</a:t>
            </a:r>
            <a:r>
              <a:rPr lang="zh-CN" altLang="en-US"/>
              <a:t>）。板块内的所有的线程共用一个寄存器</a:t>
            </a:r>
            <a:r>
              <a:rPr lang="zh-CN" altLang="en-US">
                <a:sym typeface="+mn-ea"/>
              </a:rPr>
              <a:t>仓库。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）过多时，就会导致每个线程能够分配到的寄存器数量急剧缩小。而如果你的程序恰好用到了非常多的寄存器，那就没办法全部装在高效的寄存器仓库里，而是要把一部分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打翻”到一级缓存中，这时对这些寄存器读写的速度就和</a:t>
            </a:r>
            <a:r>
              <a:rPr lang="zh-CN" altLang="en-US">
                <a:sym typeface="+mn-ea"/>
              </a:rPr>
              <a:t>一级缓存</a:t>
            </a:r>
            <a:r>
              <a:rPr lang="zh-CN" altLang="en-US">
                <a:sym typeface="+mn-ea"/>
              </a:rPr>
              <a:t>一样，相对而言低效了。若一级缓存还装不下，那会打翻到所有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共用的二级缓存。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此外，如果在线程局部分配一个数组，并通过动态下标访问（例如遍历</a:t>
            </a:r>
            <a:r>
              <a:rPr lang="en-US" altLang="zh-CN">
                <a:sym typeface="+mn-ea"/>
              </a:rPr>
              <a:t> BVH </a:t>
            </a:r>
            <a:r>
              <a:rPr lang="zh-CN" altLang="en-US">
                <a:sym typeface="+mn-ea"/>
              </a:rPr>
              <a:t>时用到的模拟栈），那无论如何都是会打翻到一级缓存的，因为寄存器不能动态寻址。</a:t>
            </a:r>
            <a:endParaRPr lang="zh-CN" altLang="en-US">
              <a:sym typeface="+mn-ea"/>
            </a:endParaRPr>
          </a:p>
          <a:p>
            <a:r>
              <a:rPr lang="zh-CN" altLang="en-US"/>
              <a:t>对于</a:t>
            </a:r>
            <a:r>
              <a:rPr lang="en-US" altLang="zh-CN"/>
              <a:t> Fermi </a:t>
            </a:r>
            <a:r>
              <a:rPr lang="zh-CN" altLang="en-US"/>
              <a:t>架构来说，每个线程</a:t>
            </a:r>
            <a:r>
              <a:rPr lang="zh-CN" altLang="en-US"/>
              <a:t>最多可以有</a:t>
            </a:r>
            <a:r>
              <a:rPr lang="en-US" altLang="zh-CN"/>
              <a:t> 63 </a:t>
            </a:r>
            <a:r>
              <a:rPr lang="zh-CN" altLang="en-US"/>
              <a:t>个寄存器（每个有</a:t>
            </a:r>
            <a:r>
              <a:rPr lang="en-US" altLang="zh-CN"/>
              <a:t> 4 </a:t>
            </a:r>
            <a:r>
              <a:rPr lang="zh-CN" altLang="en-US"/>
              <a:t>字节）。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701165" y="6489700"/>
            <a:ext cx="932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https://developer.download.nvidia.cn/CUDA/training/register_spilling.pdf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板块中的线程数量过少：延迟隐藏（</a:t>
            </a:r>
            <a:r>
              <a:rPr lang="en-US" altLang="zh-CN"/>
              <a:t>latency hiding</a:t>
            </a:r>
            <a:r>
              <a:rPr lang="zh-CN" altLang="en-US"/>
              <a:t>）失效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我们说过，每个</a:t>
            </a:r>
            <a:r>
              <a:rPr lang="en-US" altLang="zh-CN"/>
              <a:t> SM </a:t>
            </a:r>
            <a:r>
              <a:rPr lang="zh-CN" altLang="en-US"/>
              <a:t>一次只能执行板块中的一个线程组（</a:t>
            </a:r>
            <a:r>
              <a:rPr lang="en-US" altLang="zh-CN"/>
              <a:t>warp</a:t>
            </a:r>
            <a:r>
              <a:rPr lang="zh-CN" altLang="en-US"/>
              <a:t>），也就是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个线程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而当线程组陷入内存等待时，可以切换到另一个线程，继续计算，这样一个</a:t>
            </a:r>
            <a:r>
              <a:rPr lang="en-US" altLang="zh-CN"/>
              <a:t> warp </a:t>
            </a:r>
            <a:r>
              <a:rPr lang="zh-CN" altLang="en-US"/>
              <a:t>的内存延迟就被另一个</a:t>
            </a:r>
            <a:r>
              <a:rPr lang="en-US" altLang="zh-CN"/>
              <a:t> warp </a:t>
            </a:r>
            <a:r>
              <a:rPr lang="zh-CN" altLang="en-US"/>
              <a:t>的计算延迟给隐藏起来了。因此，如果线程数量太少的话，就无法通过在多个</a:t>
            </a:r>
            <a:r>
              <a:rPr lang="en-US" altLang="zh-CN"/>
              <a:t> warp </a:t>
            </a:r>
            <a:r>
              <a:rPr lang="zh-CN" altLang="en-US"/>
              <a:t>之间调度来隐藏内存等待的延迟，从而低效。</a:t>
            </a:r>
            <a:endParaRPr lang="zh-CN" altLang="en-US"/>
          </a:p>
          <a:p>
            <a:r>
              <a:rPr lang="zh-CN" altLang="en-US"/>
              <a:t>此外，最好让</a:t>
            </a:r>
            <a:r>
              <a:rPr lang="zh-CN" altLang="en-US">
                <a:sym typeface="+mn-ea"/>
              </a:rPr>
              <a:t>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的整数倍，否则假如是</a:t>
            </a:r>
            <a:r>
              <a:rPr lang="en-US" altLang="zh-CN">
                <a:sym typeface="+mn-ea"/>
              </a:rPr>
              <a:t> 33 </a:t>
            </a:r>
            <a:r>
              <a:rPr lang="zh-CN" altLang="en-US">
                <a:sym typeface="+mn-ea"/>
              </a:rPr>
              <a:t>个线程的话，那还是需要启动两个</a:t>
            </a:r>
            <a:r>
              <a:rPr lang="en-US" altLang="zh-CN">
                <a:sym typeface="+mn-ea"/>
              </a:rPr>
              <a:t> warp</a:t>
            </a:r>
            <a:r>
              <a:rPr lang="zh-CN" altLang="en-US">
                <a:sym typeface="+mn-ea"/>
              </a:rPr>
              <a:t>，其中第二个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只有一个线程是有效的，非常浪费。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结论：对于使用寄存器较少、访存为主的核函数（例如矢量加法），使用大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为宜。反之（例如光线追踪）使用小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，但也不宜太小。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905" y="13970"/>
            <a:ext cx="5967095" cy="6844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为什么需要多维？直接手动求模运算获取</a:t>
            </a:r>
            <a:r>
              <a:rPr lang="en-US" altLang="zh-CN"/>
              <a:t> x</a:t>
            </a:r>
            <a:r>
              <a:rPr lang="zh-CN" altLang="en-US"/>
              <a:t>，</a:t>
            </a:r>
            <a:r>
              <a:rPr lang="en-US" altLang="zh-CN"/>
              <a:t>y </a:t>
            </a:r>
            <a:r>
              <a:rPr lang="zh-CN" altLang="en-US"/>
              <a:t>坐标不行吗？看右边这个例子。</a:t>
            </a:r>
            <a:endParaRPr lang="zh-CN" altLang="en-US"/>
          </a:p>
          <a:p>
            <a:r>
              <a:rPr lang="zh-CN" altLang="en-US"/>
              <a:t>回顾一下：我们</a:t>
            </a:r>
            <a:r>
              <a:rPr lang="zh-CN" altLang="en-US">
                <a:sym typeface="+mn-ea"/>
              </a:rPr>
              <a:t>第七课讲过，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上</a:t>
            </a:r>
            <a:r>
              <a:rPr lang="zh-CN" altLang="en-US">
                <a:sym typeface="+mn-ea"/>
              </a:rPr>
              <a:t>的并行</a:t>
            </a:r>
            <a:r>
              <a:rPr lang="en-US" altLang="zh-CN">
                <a:sym typeface="+mn-ea"/>
              </a:rPr>
              <a:t> for</a:t>
            </a:r>
            <a:r>
              <a:rPr lang="zh-CN" altLang="en-US">
                <a:sym typeface="+mn-ea"/>
              </a:rPr>
              <a:t>，通常</a:t>
            </a:r>
            <a:r>
              <a:rPr lang="zh-CN" altLang="en-US">
                <a:sym typeface="+mn-ea"/>
              </a:rPr>
              <a:t>会做循环分块提升缓存局域性。但是如果我们是传统的两层的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循环就低效了，对于矩阵转置这种需要</a:t>
            </a:r>
            <a:r>
              <a:rPr lang="en-US" altLang="zh-CN">
                <a:sym typeface="+mn-ea"/>
              </a:rPr>
              <a:t> y </a:t>
            </a:r>
            <a:r>
              <a:rPr lang="zh-CN" altLang="en-US">
                <a:sym typeface="+mn-ea"/>
              </a:rPr>
              <a:t>方向非连续访问而言，循环分块会带来很大提升。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所以该怎么做才能让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也循环分块呢？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第七课（访存优化）的录播可以看这里：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BV1gu41117bW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9150" y="594995"/>
            <a:ext cx="1369695" cy="36639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6034405"/>
            <a:ext cx="31623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很简单，只需要使用二维的</a:t>
            </a:r>
            <a:r>
              <a:rPr lang="en-US" altLang="zh-CN"/>
              <a:t> blockDim </a:t>
            </a:r>
            <a:r>
              <a:rPr lang="zh-CN" altLang="en-US"/>
              <a:t>和</a:t>
            </a:r>
            <a:r>
              <a:rPr lang="en-US" altLang="zh-CN"/>
              <a:t> gridDim</a:t>
            </a:r>
            <a:r>
              <a:rPr lang="zh-CN" altLang="en-US"/>
              <a:t>，然后在核函数里分别计算</a:t>
            </a:r>
            <a:r>
              <a:rPr lang="en-US" altLang="zh-CN"/>
              <a:t> x </a:t>
            </a:r>
            <a:r>
              <a:rPr lang="zh-CN" altLang="en-US"/>
              <a:t>和</a:t>
            </a:r>
            <a:r>
              <a:rPr lang="en-US" altLang="zh-CN"/>
              <a:t> y </a:t>
            </a:r>
            <a:r>
              <a:rPr lang="zh-CN" altLang="en-US"/>
              <a:t>的扁平化线程编号就行了！他会自动变成</a:t>
            </a:r>
            <a:r>
              <a:rPr lang="en-US" altLang="zh-CN"/>
              <a:t> </a:t>
            </a:r>
            <a:r>
              <a:rPr lang="zh-CN" altLang="en-US"/>
              <a:t>循环分块一样的效果，有利于缓存局域性。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没有用多维的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，他统一用一维的网格跨步循环来扁平化高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维循环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，这就是为什么我们用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处理二维、三维数据的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stencil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时会比较低效。因为他们根本就不考虑循环分块的！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15875"/>
            <a:ext cx="6210935" cy="687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6309360"/>
            <a:ext cx="3095625" cy="447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964680" y="361950"/>
            <a:ext cx="3295015" cy="43688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胡渊鸣的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编程语言：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github.com/taichi-dev/taichi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使用共享内存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0170"/>
            <a:ext cx="11071860" cy="4351655"/>
          </a:xfrm>
        </p:spPr>
        <p:txBody>
          <a:bodyPr>
            <a:normAutofit lnSpcReduction="10000"/>
          </a:bodyPr>
          <a:p>
            <a:r>
              <a:rPr lang="zh-CN" altLang="en-US"/>
              <a:t>刚刚那样的话对</a:t>
            </a:r>
            <a:r>
              <a:rPr lang="en-US" altLang="zh-CN"/>
              <a:t> in </a:t>
            </a:r>
            <a:r>
              <a:rPr lang="zh-CN" altLang="en-US"/>
              <a:t>的读取是存在跨步的，而</a:t>
            </a:r>
            <a:r>
              <a:rPr lang="en-US" altLang="zh-CN"/>
              <a:t> GPU </a:t>
            </a:r>
            <a:r>
              <a:rPr lang="zh-CN" altLang="en-US"/>
              <a:t>喜欢连续的顺序读取，这样跨步就不高效了。</a:t>
            </a:r>
            <a:endParaRPr lang="zh-CN" altLang="en-US"/>
          </a:p>
          <a:p>
            <a:r>
              <a:rPr lang="zh-CN" altLang="en-US"/>
              <a:t>但是因为我们的目的是做矩阵转置，无论是</a:t>
            </a:r>
            <a:r>
              <a:rPr lang="en-US" altLang="zh-CN"/>
              <a:t> in </a:t>
            </a:r>
            <a:r>
              <a:rPr lang="zh-CN" altLang="en-US"/>
              <a:t>还是</a:t>
            </a:r>
            <a:r>
              <a:rPr lang="en-US" altLang="zh-CN"/>
              <a:t> out </a:t>
            </a:r>
            <a:r>
              <a:rPr lang="zh-CN" altLang="en-US"/>
              <a:t>必然有一个是需要跨步的，怎么办？</a:t>
            </a:r>
            <a:endParaRPr lang="zh-CN" altLang="en-US"/>
          </a:p>
          <a:p>
            <a:r>
              <a:rPr lang="zh-CN" altLang="en-US"/>
              <a:t>因此可以先通过把</a:t>
            </a:r>
            <a:r>
              <a:rPr lang="en-US" altLang="zh-CN"/>
              <a:t> in </a:t>
            </a:r>
            <a:r>
              <a:rPr lang="zh-CN" altLang="en-US"/>
              <a:t>分块，按块跨步地读，而块内部则仍是连续地读</a:t>
            </a:r>
            <a:r>
              <a:rPr lang="en-US" altLang="zh-CN"/>
              <a:t>——</a:t>
            </a:r>
            <a:r>
              <a:rPr lang="zh-CN" altLang="en-US"/>
              <a:t>从低效全局的内存读到高效的共享内存中，然后在共享内存中跨步地读，连续地写到</a:t>
            </a:r>
            <a:r>
              <a:rPr lang="en-US" altLang="zh-CN"/>
              <a:t> out </a:t>
            </a:r>
            <a:r>
              <a:rPr lang="zh-CN" altLang="en-US"/>
              <a:t>指向的低效的全局内存中。</a:t>
            </a:r>
            <a:endParaRPr lang="zh-CN" altLang="en-US"/>
          </a:p>
          <a:p>
            <a:r>
              <a:rPr lang="zh-CN" altLang="en-US"/>
              <a:t>这样跨步的开销就开在高效的共享内存上，而不是低效的全局内存上，因此会变快。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70760" y="3925570"/>
            <a:ext cx="7650480" cy="29324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3195" y="5391785"/>
            <a:ext cx="4231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0" y="664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共享内存：什么是区块（</a:t>
            </a:r>
            <a:r>
              <a:rPr lang="en-US" altLang="zh-CN"/>
              <a:t>bank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1110742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的共享内存，实际上是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块内存条通过并联组成的（有点类似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的双通道内存条）。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都可以独立地访问，他们每个时钟周期都可以读取一个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然后，他们把地址空间分为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分，第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根内存条，负责</a:t>
            </a:r>
            <a:r>
              <a:rPr lang="en-US" altLang="zh-CN">
                <a:sym typeface="+mn-ea"/>
              </a:rPr>
              <a:t> addr % 32 == i </a:t>
            </a:r>
            <a:r>
              <a:rPr lang="zh-CN" altLang="en-US">
                <a:sym typeface="+mn-ea"/>
              </a:rPr>
              <a:t>的那几个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的存储。这样交错存储，可以保证随机访问时，访存能够尽量分摊到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个区块，这样速度就提升了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__shared__ int arr[1024];</a:t>
            </a:r>
            <a:endParaRPr lang="en-US" altLang="zh-CN"/>
          </a:p>
          <a:p>
            <a:r>
              <a:rPr lang="zh-CN" altLang="en-US">
                <a:sym typeface="+mn-ea"/>
              </a:rPr>
              <a:t>那么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是存储在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arr[1]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1……arr[32] </a:t>
            </a:r>
            <a:r>
              <a:rPr lang="zh-CN" altLang="en-US">
                <a:sym typeface="+mn-ea"/>
              </a:rPr>
              <a:t>又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arr[33] </a:t>
            </a:r>
            <a:r>
              <a:rPr lang="zh-CN" altLang="en-US">
                <a:sym typeface="+mn-ea"/>
              </a:rPr>
              <a:t>又是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75180" y="4150995"/>
            <a:ext cx="827722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26300" cy="4351655"/>
          </a:xfrm>
        </p:spPr>
        <p:txBody>
          <a:bodyPr/>
          <a:p>
            <a:r>
              <a:rPr lang="zh-CN" altLang="en-US"/>
              <a:t>然而这种设计有一个问题，那就是如果多个线程同时访问到了同一个</a:t>
            </a:r>
            <a:r>
              <a:rPr lang="en-US" altLang="zh-CN"/>
              <a:t> bank </a:t>
            </a:r>
            <a:r>
              <a:rPr lang="zh-CN" altLang="en-US"/>
              <a:t>的话，就需要排队。比如右图，线程</a:t>
            </a:r>
            <a:r>
              <a:rPr lang="en-US" altLang="zh-CN"/>
              <a:t>0-3</a:t>
            </a:r>
            <a:r>
              <a:rPr lang="zh-CN" altLang="en-US"/>
              <a:t>同时访问了</a:t>
            </a:r>
            <a:r>
              <a:rPr lang="en-US" altLang="zh-CN"/>
              <a:t> bank 0</a:t>
            </a:r>
            <a:r>
              <a:rPr lang="zh-CN" altLang="en-US"/>
              <a:t>，但是同一个</a:t>
            </a:r>
            <a:r>
              <a:rPr lang="en-US" altLang="zh-CN"/>
              <a:t> bank </a:t>
            </a:r>
            <a:r>
              <a:rPr lang="zh-CN" altLang="en-US"/>
              <a:t>是需要排队，也就是串行访问的，所以线程</a:t>
            </a:r>
            <a:r>
              <a:rPr lang="en-US" altLang="zh-CN"/>
              <a:t>0-3</a:t>
            </a:r>
            <a:r>
              <a:rPr lang="zh-CN" altLang="en-US"/>
              <a:t>实际上没有真正并行起来，慢了</a:t>
            </a:r>
            <a:r>
              <a:rPr lang="en-US" altLang="zh-CN"/>
              <a:t>4</a:t>
            </a:r>
            <a:r>
              <a:rPr lang="zh-CN" altLang="en-US"/>
              <a:t>倍！</a:t>
            </a:r>
            <a:endParaRPr lang="zh-CN" altLang="en-US"/>
          </a:p>
          <a:p>
            <a:r>
              <a:rPr lang="zh-CN" altLang="en-US"/>
              <a:t>那可能你觉得好像没什么问题，反正一般不会让两个线程访问</a:t>
            </a:r>
            <a:r>
              <a:rPr lang="en-US" altLang="zh-CN"/>
              <a:t> __shared__ </a:t>
            </a:r>
            <a:r>
              <a:rPr lang="zh-CN" altLang="en-US"/>
              <a:t>数组的同一个元素嘛！但是别忘了，刚刚说了</a:t>
            </a:r>
            <a:r>
              <a:rPr lang="en-US" altLang="zh-CN"/>
              <a:t> bank </a:t>
            </a:r>
            <a:r>
              <a:rPr lang="zh-CN" altLang="en-US"/>
              <a:t>是按照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addr % 32 </a:t>
            </a:r>
            <a:r>
              <a:rPr lang="zh-CN" altLang="en-US">
                <a:sym typeface="+mn-ea"/>
              </a:rPr>
              <a:t>来划分的，也就是说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是同属于</a:t>
            </a:r>
            <a:r>
              <a:rPr lang="en-US" altLang="zh-CN">
                <a:sym typeface="+mn-ea"/>
              </a:rPr>
              <a:t> bank 0 </a:t>
            </a:r>
            <a:r>
              <a:rPr lang="zh-CN" altLang="en-US">
                <a:sym typeface="+mn-ea"/>
              </a:rPr>
              <a:t>的，如果两个线程同时访问了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就会出现</a:t>
            </a:r>
            <a:r>
              <a:rPr lang="en-US" altLang="zh-CN">
                <a:sym typeface="+mn-ea"/>
              </a:rPr>
              <a:t> bank conflict </a:t>
            </a:r>
            <a:r>
              <a:rPr lang="zh-CN" altLang="en-US">
                <a:sym typeface="+mn-ea"/>
              </a:rPr>
              <a:t>导致必须排队影响性能！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554720" y="3638550"/>
            <a:ext cx="32099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368300"/>
            <a:ext cx="3486150" cy="30194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17280" y="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没有冲突，</a:t>
            </a:r>
            <a:r>
              <a:rPr lang="zh-CN" altLang="en-US"/>
              <a:t>并行访问</a:t>
            </a:r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8667750" y="327025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出现冲突，</a:t>
            </a:r>
            <a:r>
              <a:rPr lang="zh-CN" altLang="en-US"/>
              <a:t>串行访问</a:t>
            </a:r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回到矩阵转置的案例：如何解决区块冲突？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" y="1825625"/>
            <a:ext cx="12142470" cy="4351655"/>
          </a:xfrm>
        </p:spPr>
        <p:txBody>
          <a:bodyPr/>
          <a:p>
            <a:r>
              <a:rPr lang="zh-CN" altLang="en-US"/>
              <a:t>而刚刚那个矩阵转置的例子，</a:t>
            </a:r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blockSize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32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可以看到第一个对</a:t>
            </a:r>
            <a:r>
              <a:rPr lang="en-US" altLang="zh-CN"/>
              <a:t> tmp </a:t>
            </a:r>
            <a:r>
              <a:rPr lang="zh-CN" altLang="en-US"/>
              <a:t>的访问是没冲突的。</a:t>
            </a:r>
            <a:endParaRPr lang="zh-CN" altLang="en-US"/>
          </a:p>
          <a:p>
            <a:r>
              <a:rPr lang="zh-CN" altLang="en-US"/>
              <a:t>而分析一下第二个对</a:t>
            </a:r>
            <a:r>
              <a:rPr lang="en-US" altLang="zh-CN"/>
              <a:t> tmp </a:t>
            </a:r>
            <a:r>
              <a:rPr lang="zh-CN" altLang="en-US"/>
              <a:t>的访问：</a:t>
            </a:r>
            <a:r>
              <a:rPr lang="en-US" altLang="zh-CN"/>
              <a:t>threadIdx=(0,0)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tmp[0]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tmp[32]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tmp[64]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0……</a:t>
            </a:r>
            <a:r>
              <a:rPr lang="zh-CN" altLang="en-US">
                <a:sym typeface="+mn-ea"/>
              </a:rPr>
              <a:t>也就是说，同一个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的所有线程都在访问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！这导致读取无法并行，必须串行排队，从而（单看共享内存的效率）会变慢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（不过据说最新架构中好像把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bank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数降低到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个，也就是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half-warp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了）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4215" y="4265930"/>
            <a:ext cx="6761480" cy="25920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299710" y="6619240"/>
            <a:ext cx="39846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299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34970" y="4308475"/>
            <a:ext cx="6773545" cy="254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故意把二维数组的跨步从</a:t>
            </a:r>
            <a:r>
              <a:rPr lang="en-US" altLang="zh-CN"/>
              <a:t> 32 </a:t>
            </a:r>
            <a:r>
              <a:rPr lang="zh-CN" altLang="en-US"/>
              <a:t>调为</a:t>
            </a:r>
            <a:r>
              <a:rPr lang="en-US" altLang="zh-CN"/>
              <a:t> 33</a:t>
            </a:r>
            <a:r>
              <a:rPr lang="zh-CN" altLang="en-US"/>
              <a:t>：解决区块冲突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90" y="1825625"/>
            <a:ext cx="11643360" cy="4351655"/>
          </a:xfrm>
        </p:spPr>
        <p:txBody>
          <a:bodyPr/>
          <a:p>
            <a:r>
              <a:rPr lang="zh-CN" altLang="en-US">
                <a:sym typeface="+mn-ea"/>
              </a:rPr>
              <a:t>解决方法就是，把</a:t>
            </a:r>
            <a:r>
              <a:rPr lang="en-US" altLang="zh-CN">
                <a:sym typeface="+mn-ea"/>
              </a:rPr>
              <a:t> tmp </a:t>
            </a:r>
            <a:r>
              <a:rPr lang="zh-CN" altLang="en-US">
                <a:sym typeface="+mn-ea"/>
              </a:rPr>
              <a:t>这个二维数组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32x32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33x32</a:t>
            </a:r>
            <a:r>
              <a:rPr lang="zh-CN" altLang="en-US">
                <a:sym typeface="+mn-ea"/>
              </a:rPr>
              <a:t>。通常我们总以为把数组大小对齐到二的幂次是好事，但对共享内存对齐地划分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这种独特的特性来说，有时故意不对齐反而是好事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arr[33]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arr[66]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2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正好变成了一个线程访问一个</a:t>
            </a:r>
            <a:r>
              <a:rPr lang="en-US" altLang="zh-CN">
                <a:sym typeface="+mn-ea"/>
              </a:rPr>
              <a:t> bank</a:t>
            </a:r>
            <a:r>
              <a:rPr lang="zh-CN" altLang="en-US">
                <a:sym typeface="+mn-ea"/>
              </a:rPr>
              <a:t>，没有冲突，不需要排队，从而可以并行访问！</a:t>
            </a:r>
            <a:endParaRPr lang="zh-CN" altLang="en-US">
              <a:sym typeface="+mn-e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17770" y="6640195"/>
            <a:ext cx="4400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274445"/>
            <a:ext cx="3086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1825625"/>
            <a:ext cx="10151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1811655"/>
            <a:ext cx="11489690" cy="4351655"/>
          </a:xfrm>
        </p:spPr>
        <p:txBody>
          <a:bodyPr/>
          <a:p>
            <a:r>
              <a:rPr lang="zh-CN" altLang="en-US"/>
              <a:t>线程组分歧（</a:t>
            </a:r>
            <a:r>
              <a:rPr lang="en-US" altLang="zh-CN"/>
              <a:t>wrap divergence</a:t>
            </a:r>
            <a:r>
              <a:rPr lang="zh-CN" altLang="en-US"/>
              <a:t>）：尽量保证</a:t>
            </a:r>
            <a:r>
              <a:rPr lang="en-US" altLang="zh-CN"/>
              <a:t> 32 </a:t>
            </a:r>
            <a:r>
              <a:rPr lang="zh-CN" altLang="en-US"/>
              <a:t>个线程都进同样的分支，否则两个分支都会执行。</a:t>
            </a:r>
            <a:endParaRPr lang="zh-CN" altLang="en-US"/>
          </a:p>
          <a:p>
            <a:r>
              <a:rPr lang="zh-CN" altLang="en-US"/>
              <a:t>延迟隐藏（</a:t>
            </a:r>
            <a:r>
              <a:rPr lang="en-US" altLang="zh-CN"/>
              <a:t>latency hiding</a:t>
            </a:r>
            <a:r>
              <a:rPr lang="zh-CN" altLang="en-US"/>
              <a:t>）：需要有足够的</a:t>
            </a:r>
            <a:r>
              <a:rPr lang="en-US" altLang="zh-CN"/>
              <a:t> blockDim </a:t>
            </a:r>
            <a:r>
              <a:rPr lang="zh-CN" altLang="en-US"/>
              <a:t>供</a:t>
            </a:r>
            <a:r>
              <a:rPr lang="en-US" altLang="zh-CN"/>
              <a:t> SM </a:t>
            </a:r>
            <a:r>
              <a:rPr lang="zh-CN" altLang="en-US"/>
              <a:t>在陷入内存等待时调度到其他线程组。</a:t>
            </a:r>
            <a:endParaRPr lang="zh-CN" altLang="en-US"/>
          </a:p>
          <a:p>
            <a:r>
              <a:rPr lang="zh-CN" altLang="en-US"/>
              <a:t>寄存器打翻（</a:t>
            </a:r>
            <a:r>
              <a:rPr lang="en-US" altLang="zh-CN"/>
              <a:t>register spill</a:t>
            </a:r>
            <a:r>
              <a:rPr lang="zh-CN" altLang="en-US"/>
              <a:t>）：如果核函数用到很多局部变量（寄存器），则</a:t>
            </a:r>
            <a:r>
              <a:rPr lang="en-US" altLang="zh-CN"/>
              <a:t> blockDim </a:t>
            </a:r>
            <a:r>
              <a:rPr lang="zh-CN" altLang="en-US"/>
              <a:t>不宜太大。</a:t>
            </a:r>
            <a:endParaRPr lang="zh-CN" altLang="en-US"/>
          </a:p>
          <a:p>
            <a:r>
              <a:rPr lang="zh-CN" altLang="en-US"/>
              <a:t>共享内存（</a:t>
            </a:r>
            <a:r>
              <a:rPr lang="en-US" altLang="zh-CN"/>
              <a:t>shared memory</a:t>
            </a:r>
            <a:r>
              <a:rPr lang="zh-CN" altLang="en-US"/>
              <a:t>）：全局内存比较低效，如果需要多次使用，可以先读到共享内存。</a:t>
            </a:r>
            <a:endParaRPr lang="zh-CN" altLang="en-US"/>
          </a:p>
          <a:p>
            <a:r>
              <a:rPr lang="zh-CN" altLang="en-US"/>
              <a:t>跨步访问（coalesced</a:t>
            </a:r>
            <a:r>
              <a:rPr lang="en-US" altLang="zh-CN"/>
              <a:t> acccess</a:t>
            </a:r>
            <a:r>
              <a:rPr lang="zh-CN" altLang="en-US"/>
              <a:t>）：建议先顺序读到共享内存，让高带宽的共享内存来承受跨步。</a:t>
            </a:r>
            <a:endParaRPr lang="zh-CN" altLang="en-US"/>
          </a:p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）：同一个</a:t>
            </a:r>
            <a:r>
              <a:rPr lang="en-US" altLang="zh-CN"/>
              <a:t> warp </a:t>
            </a:r>
            <a:r>
              <a:rPr lang="zh-CN" altLang="en-US"/>
              <a:t>中多个线程访问共享内存中模</a:t>
            </a:r>
            <a:r>
              <a:rPr lang="en-US" altLang="zh-CN"/>
              <a:t> 32 </a:t>
            </a:r>
            <a:r>
              <a:rPr lang="zh-CN" altLang="en-US"/>
              <a:t>相等的地址会比较低效，可以把数组故意搞成不对齐的</a:t>
            </a:r>
            <a:r>
              <a:rPr lang="en-US" altLang="zh-CN"/>
              <a:t> 33 </a:t>
            </a:r>
            <a:r>
              <a:rPr lang="zh-CN" altLang="en-US"/>
              <a:t>跨步来避免。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顺便一提，英伟达的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32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AMD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的显卡则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64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其他概念如共享内存基本类似。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章：插桩操作实战</a:t>
            </a:r>
            <a:endParaRPr lang="en-US"/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读写图像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354195" cy="4351655"/>
          </a:xfrm>
        </p:spPr>
        <p:txBody>
          <a:bodyPr>
            <a:normAutofit lnSpcReduction="20000"/>
          </a:bodyPr>
          <a:p>
            <a:r>
              <a:rPr lang="zh-CN" altLang="en-US"/>
              <a:t>首先是读写图像的函数，利用了</a:t>
            </a:r>
            <a:r>
              <a:rPr lang="en-US" altLang="zh-CN"/>
              <a:t> stb_image </a:t>
            </a:r>
            <a:r>
              <a:rPr lang="zh-CN" altLang="en-US"/>
              <a:t>这个单头文件库。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02530" y="-27305"/>
            <a:ext cx="7189470" cy="688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2673985"/>
            <a:ext cx="322770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然后看实现径向模糊的核函数。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2348865"/>
            <a:ext cx="3472180" cy="450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1374775"/>
            <a:ext cx="2676525" cy="209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40960" y="797560"/>
            <a:ext cx="7051040" cy="525399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Y </a:t>
            </a:r>
            <a:r>
              <a:rPr lang="zh-CN" altLang="en-US"/>
              <a:t>方向同理。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2325370"/>
            <a:ext cx="3488055" cy="4532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5" y="1501775"/>
            <a:ext cx="2657475" cy="180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7640" y="903605"/>
            <a:ext cx="69443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</a:t>
            </a:r>
            <a:r>
              <a:rPr lang="en-US"/>
              <a:t>jacobi</a:t>
            </a:r>
            <a:r>
              <a:rPr lang="zh-CN" altLang="en-US"/>
              <a:t>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262245" cy="4351655"/>
          </a:xfrm>
        </p:spPr>
        <p:txBody>
          <a:bodyPr/>
          <a:p>
            <a:r>
              <a:rPr lang="zh-CN" altLang="en-US"/>
              <a:t>相比第七课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ghost cell </a:t>
            </a:r>
            <a:r>
              <a:rPr lang="zh-CN" altLang="en-US"/>
              <a:t>处理方式，这里用了</a:t>
            </a:r>
            <a:r>
              <a:rPr lang="en-US" altLang="zh-CN"/>
              <a:t> std::min </a:t>
            </a:r>
            <a:r>
              <a:rPr lang="zh-CN" altLang="en-US"/>
              <a:t>和</a:t>
            </a:r>
            <a:r>
              <a:rPr lang="en-US" altLang="zh-CN"/>
              <a:t> std::max </a:t>
            </a:r>
            <a:r>
              <a:rPr lang="zh-CN" altLang="en-US"/>
              <a:t>来防止访问越界。主要是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en-US" altLang="zh-CN"/>
              <a:t> SIMT </a:t>
            </a:r>
            <a:r>
              <a:rPr lang="zh-CN" altLang="en-US"/>
              <a:t>处理这个比较擅长，不像</a:t>
            </a:r>
            <a:r>
              <a:rPr lang="en-US" altLang="zh-CN"/>
              <a:t> CPU </a:t>
            </a:r>
            <a:r>
              <a:rPr lang="zh-CN" altLang="en-US"/>
              <a:t>如果这样来钳制可能导致矢量化失败。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4170" y="679450"/>
            <a:ext cx="6767830" cy="6178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0" y="359410"/>
            <a:ext cx="280035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3234690"/>
            <a:ext cx="278701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减轻</a:t>
            </a:r>
            <a:r>
              <a:rPr lang="en-US" altLang="zh-CN"/>
              <a:t>membound</a:t>
            </a:r>
            <a:r>
              <a:rPr lang="zh-CN" altLang="en-US"/>
              <a:t>：一次代替四次迭代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910580" cy="4351655"/>
          </a:xfrm>
        </p:spPr>
        <p:txBody>
          <a:bodyPr/>
          <a:p>
            <a:r>
              <a:rPr lang="zh-CN" altLang="en-US"/>
              <a:t>和第七课</a:t>
            </a:r>
            <a:r>
              <a:rPr lang="zh-CN"/>
              <a:t>提到的循环合并法局部迭代一样的方式。</a:t>
            </a:r>
            <a:endParaRPr lang="zh-CN"/>
          </a:p>
          <a:p>
            <a:r>
              <a:rPr lang="zh-CN"/>
              <a:t>不过这里改用了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/>
              <a:t>板块共享内存，线程之间自动并行，没有像</a:t>
            </a:r>
            <a:r>
              <a:rPr lang="en-US" altLang="zh-CN"/>
              <a:t> CPU </a:t>
            </a:r>
            <a:r>
              <a:rPr lang="zh-CN" altLang="en-US"/>
              <a:t>那样</a:t>
            </a:r>
            <a:r>
              <a:rPr lang="zh-CN"/>
              <a:t>用循环。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95" y="411480"/>
            <a:ext cx="2743200" cy="190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-2540"/>
            <a:ext cx="5737225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9810"/>
            <a:ext cx="1560195" cy="202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85" y="2943860"/>
            <a:ext cx="489839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下一课主题？</a:t>
            </a:r>
            <a:r>
              <a:rPr lang="en-US" altLang="zh-CN"/>
              <a:t>GPU vs CPU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cudaStream </a:t>
            </a:r>
            <a:r>
              <a:rPr lang="zh-CN" altLang="en-US"/>
              <a:t>异步编程（流水线式并行）</a:t>
            </a:r>
            <a:endParaRPr lang="en-US"/>
          </a:p>
          <a:p>
            <a:r>
              <a:rPr lang="en-US"/>
              <a:t>Nsight profiler </a:t>
            </a:r>
            <a:r>
              <a:rPr lang="zh-CN" altLang="en-US"/>
              <a:t>性能分析（和</a:t>
            </a:r>
            <a:r>
              <a:rPr lang="en-US" altLang="zh-CN"/>
              <a:t> Vtune </a:t>
            </a:r>
            <a:r>
              <a:rPr lang="zh-CN" altLang="en-US"/>
              <a:t>类似）</a:t>
            </a:r>
            <a:endParaRPr lang="zh-CN" altLang="en-US"/>
          </a:p>
          <a:p>
            <a:r>
              <a:rPr lang="en-US" altLang="zh-CN"/>
              <a:t>texture </a:t>
            </a:r>
            <a:r>
              <a:rPr lang="zh-CN" altLang="en-US"/>
              <a:t>与</a:t>
            </a:r>
            <a:r>
              <a:rPr lang="en-US" altLang="zh-CN"/>
              <a:t> constant </a:t>
            </a:r>
            <a:r>
              <a:rPr lang="zh-CN" altLang="en-US"/>
              <a:t>内存（为啥要他们？）</a:t>
            </a:r>
            <a:endParaRPr lang="zh-CN" altLang="en-US"/>
          </a:p>
          <a:p>
            <a:r>
              <a:rPr lang="zh-CN" altLang="en-US"/>
              <a:t>动态并行（核函数中调用另一个核函数）</a:t>
            </a:r>
            <a:endParaRPr lang="zh-CN" altLang="en-US"/>
          </a:p>
          <a:p>
            <a:r>
              <a:rPr lang="en-US" altLang="zh-CN"/>
              <a:t>curand</a:t>
            </a:r>
            <a:r>
              <a:rPr lang="zh-CN" altLang="en-US"/>
              <a:t>、</a:t>
            </a:r>
            <a:r>
              <a:rPr lang="en-US" altLang="zh-CN"/>
              <a:t>cufft</a:t>
            </a:r>
            <a:r>
              <a:rPr lang="zh-CN" altLang="en-US"/>
              <a:t>、</a:t>
            </a:r>
            <a:r>
              <a:rPr lang="en-US" altLang="zh-CN"/>
              <a:t>cublas </a:t>
            </a:r>
            <a:r>
              <a:rPr lang="zh-CN" altLang="en-US"/>
              <a:t>等常用库（大概）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>
                <a:sym typeface="+mn-ea"/>
              </a:rPr>
              <a:t>红黑高斯</a:t>
            </a:r>
            <a:r>
              <a:rPr lang="en-US" altLang="zh-CN">
                <a:sym typeface="+mn-ea"/>
              </a:rPr>
              <a:t>+</a:t>
            </a:r>
            <a:r>
              <a:rPr lang="zh-CN" altLang="en-US"/>
              <a:t>多重网格实战</a:t>
            </a:r>
            <a:endParaRPr lang="zh-CN" altLang="en-US"/>
          </a:p>
          <a:p>
            <a:r>
              <a:rPr lang="zh-CN" altLang="en-US"/>
              <a:t>继续锐评黄某勋</a:t>
            </a:r>
            <a:endParaRPr lang="zh-CN" altLang="en-US"/>
          </a:p>
          <a:p>
            <a:r>
              <a:rPr lang="zh-CN" altLang="en-US"/>
              <a:t>感兴趣的扣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20000"/>
          </a:bodyPr>
          <a:p>
            <a:r>
              <a:rPr lang="en-US"/>
              <a:t>OpenMP </a:t>
            </a:r>
            <a:r>
              <a:rPr lang="zh-CN" altLang="en-US"/>
              <a:t>新特性（</a:t>
            </a:r>
            <a:r>
              <a:rPr lang="en-US" altLang="zh-CN"/>
              <a:t>parallel for </a:t>
            </a:r>
            <a:r>
              <a:rPr lang="zh-CN" altLang="en-US"/>
              <a:t>之外的）</a:t>
            </a:r>
            <a:endParaRPr lang="zh-CN" altLang="en-US"/>
          </a:p>
          <a:p>
            <a:r>
              <a:rPr lang="en-US" altLang="zh-CN"/>
              <a:t>SIMD </a:t>
            </a:r>
            <a:r>
              <a:rPr lang="zh-CN" altLang="en-US"/>
              <a:t>指令全解析（</a:t>
            </a:r>
            <a:r>
              <a:rPr lang="en-US" altLang="zh-CN"/>
              <a:t>mm</a:t>
            </a:r>
            <a:r>
              <a:rPr lang="zh-CN" altLang="en-US"/>
              <a:t>开头那堆）</a:t>
            </a:r>
            <a:endParaRPr lang="zh-CN" altLang="en-US"/>
          </a:p>
          <a:p>
            <a:r>
              <a:rPr lang="zh-CN" altLang="en-US"/>
              <a:t>内存与缓存优化进阶（第七课的</a:t>
            </a:r>
            <a:r>
              <a:rPr lang="zh-CN" altLang="en-US">
                <a:sym typeface="+mn-ea"/>
              </a:rPr>
              <a:t>延伸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二分查找法优化案例（针对缓存行的）</a:t>
            </a:r>
            <a:endParaRPr lang="zh-CN" altLang="en-US"/>
          </a:p>
          <a:p>
            <a:r>
              <a:rPr lang="en-US" altLang="zh-CN"/>
              <a:t>eigen</a:t>
            </a:r>
            <a:r>
              <a:rPr lang="zh-CN"/>
              <a:t>、</a:t>
            </a:r>
            <a:r>
              <a:rPr lang="en-US" altLang="zh-CN"/>
              <a:t>glm</a:t>
            </a:r>
            <a:r>
              <a:rPr lang="zh-CN" altLang="en-US"/>
              <a:t>、</a:t>
            </a:r>
            <a:r>
              <a:rPr lang="en-US" altLang="zh-CN"/>
              <a:t>vectorclass </a:t>
            </a:r>
            <a:r>
              <a:rPr lang="zh-CN" altLang="en-US"/>
              <a:t>等常用库（可能）</a:t>
            </a:r>
            <a:endParaRPr lang="zh-CN" altLang="en-US"/>
          </a:p>
          <a:p>
            <a:r>
              <a:rPr lang="en-US" altLang="zh-CN"/>
              <a:t>CPU </a:t>
            </a:r>
            <a:r>
              <a:rPr lang="zh-CN" altLang="en-US"/>
              <a:t>红黑高斯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多重网格</a:t>
            </a:r>
            <a:r>
              <a:rPr lang="zh-CN" altLang="en-US"/>
              <a:t>实战</a:t>
            </a:r>
            <a:endParaRPr lang="zh-CN" altLang="en-US"/>
          </a:p>
          <a:p>
            <a:r>
              <a:rPr lang="zh-CN" altLang="en-US"/>
              <a:t>继续锐评因特尔</a:t>
            </a:r>
            <a:endParaRPr lang="zh-CN" altLang="en-US"/>
          </a:p>
          <a:p>
            <a:r>
              <a:rPr lang="zh-CN" altLang="en-US">
                <a:sym typeface="+mn-ea"/>
              </a:rPr>
              <a:t>感兴趣的</a:t>
            </a:r>
            <a:r>
              <a:rPr lang="zh-CN" altLang="en-US"/>
              <a:t>扣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7n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区分板块和线程有点麻烦？“扁平化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  <a:p>
            <a:r>
              <a:rPr lang="en-US"/>
              <a:t>https://cloud.tencent.com/developer/ask/84172</a:t>
            </a:r>
            <a:endParaRPr lang="en-US"/>
          </a:p>
          <a:p>
            <a:r>
              <a:rPr lang="en-US"/>
              <a:t>https://developer.download.nvidia.cn/CUDA/training/StreamsAndConcurrencyWebinar.pdf</a:t>
            </a:r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3570" cy="4351655"/>
          </a:xfrm>
        </p:spPr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9590" y="3101340"/>
            <a:ext cx="593915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三维的板块和线程编号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285" y="1860550"/>
            <a:ext cx="5181600" cy="4351338"/>
          </a:xfrm>
        </p:spPr>
        <p:txBody>
          <a:bodyPr/>
          <a:p>
            <a:r>
              <a:rPr lang="en-US" altLang="zh-CN"/>
              <a:t>CUDA </a:t>
            </a:r>
            <a:r>
              <a:rPr lang="zh-CN" altLang="en-US"/>
              <a:t>也支持三维的板块和线程区间。</a:t>
            </a:r>
            <a:endParaRPr lang="zh-CN" altLang="en-US"/>
          </a:p>
          <a:p>
            <a:r>
              <a:rPr lang="zh-CN" altLang="en-US"/>
              <a:t>只要在三重尖括号内指定的参数改成</a:t>
            </a:r>
            <a:r>
              <a:rPr lang="en-US" altLang="zh-CN"/>
              <a:t> dim3 </a:t>
            </a:r>
            <a:r>
              <a:rPr lang="zh-CN" altLang="en-US"/>
              <a:t>类型即可。</a:t>
            </a:r>
            <a:r>
              <a:rPr lang="en-US" altLang="zh-CN"/>
              <a:t>dim3 </a:t>
            </a:r>
            <a:r>
              <a:rPr lang="zh-CN" altLang="en-US"/>
              <a:t>的构造函数就是接受三个无符号整数（</a:t>
            </a:r>
            <a:r>
              <a:rPr lang="en-US" altLang="zh-CN"/>
              <a:t>unsigned int</a:t>
            </a:r>
            <a:r>
              <a:rPr lang="zh-CN" altLang="en-US"/>
              <a:t>）非常简单。</a:t>
            </a:r>
            <a:endParaRPr lang="zh-CN" altLang="en-US"/>
          </a:p>
          <a:p>
            <a:r>
              <a:rPr lang="en-US" altLang="zh-CN"/>
              <a:t>dim3(x, y, z)</a:t>
            </a:r>
            <a:endParaRPr lang="en-US" altLang="zh-CN"/>
          </a:p>
          <a:p>
            <a:r>
              <a:rPr lang="zh-CN" altLang="en-US"/>
              <a:t>这样在核函数里就可以通过</a:t>
            </a:r>
            <a:r>
              <a:rPr lang="en-US" altLang="zh-CN"/>
              <a:t> threadIdx.y </a:t>
            </a:r>
            <a:r>
              <a:rPr lang="zh-CN" altLang="en-US"/>
              <a:t>获取</a:t>
            </a:r>
            <a:r>
              <a:rPr lang="en-US" altLang="zh-CN"/>
              <a:t> y </a:t>
            </a:r>
            <a:r>
              <a:rPr lang="zh-CN" altLang="en-US"/>
              <a:t>方向的线程编号，以此类推。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53355" y="182245"/>
            <a:ext cx="6792595" cy="315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3488690"/>
            <a:ext cx="46602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那二维呢？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需要二维的话，只需要把</a:t>
            </a:r>
            <a:r>
              <a:rPr lang="en-US" altLang="zh-CN"/>
              <a:t> dim3 </a:t>
            </a:r>
            <a:r>
              <a:rPr lang="zh-CN" altLang="en-US"/>
              <a:t>最后一位（</a:t>
            </a:r>
            <a:r>
              <a:rPr lang="en-US" altLang="zh-CN"/>
              <a:t>z</a:t>
            </a:r>
            <a:r>
              <a:rPr lang="zh-CN" altLang="en-US"/>
              <a:t>方向）的值设为</a:t>
            </a:r>
            <a:r>
              <a:rPr lang="en-US" altLang="zh-CN"/>
              <a:t> 1 </a:t>
            </a:r>
            <a:r>
              <a:rPr lang="zh-CN" altLang="en-US"/>
              <a:t>即可。这样就只有</a:t>
            </a:r>
            <a:r>
              <a:rPr lang="en-US" altLang="zh-CN"/>
              <a:t> xy </a:t>
            </a:r>
            <a:r>
              <a:rPr lang="zh-CN" altLang="en-US"/>
              <a:t>方向有大小，就相当于二维了，不会有性能损失。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实际上一维的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&lt;&lt;&lt;m, n&gt;&gt;&gt;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&lt;&lt;&lt;dim3(m, 1, 1), dim3(n, 1, 1)&gt;&gt;&gt;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的简写而已。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2190" y="576580"/>
            <a:ext cx="609981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70" y="3962400"/>
            <a:ext cx="45243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0820" y="1825625"/>
            <a:ext cx="510921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图片解释三维的板块和线程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5625"/>
            <a:ext cx="6514465" cy="4351655"/>
          </a:xfrm>
        </p:spPr>
        <p:txBody>
          <a:bodyPr/>
          <a:p>
            <a:r>
              <a:rPr lang="zh-CN" altLang="en-US">
                <a:sym typeface="+mn-ea"/>
              </a:rPr>
              <a:t>之所以会把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分三维主要是因为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的业务常常涉及到三维图形学和二维图像，觉得这样很方便，并不一定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硬件</a:t>
            </a:r>
            <a:r>
              <a:rPr lang="zh-CN" altLang="en-US">
                <a:sym typeface="+mn-ea"/>
              </a:rPr>
              <a:t>上是三维这样排列的。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三维情况下同样可以获取总的线程编号（扁平化）。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同理，还有</a:t>
            </a:r>
            <a:r>
              <a:rPr lang="en-US" altLang="zh-CN"/>
              <a:t> cudaMemcpyHostToDevice </a:t>
            </a:r>
            <a:r>
              <a:rPr lang="zh-CN" altLang="en-US"/>
              <a:t>和</a:t>
            </a:r>
            <a:r>
              <a:rPr lang="en-US" altLang="zh-CN"/>
              <a:t> cudaMemcpyDeviceToDevice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0"/>
            <a:ext cx="244792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</a:t>
            </a:r>
            <a:r>
              <a:rPr lang="zh-CN" altLang="en-US"/>
              <a:t>：会返回旧值（划重点！）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章：板块与共享内存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26504</Words>
  <Application>WPS Presentation</Application>
  <PresentationFormat>宽屏</PresentationFormat>
  <Paragraphs>856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55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CUDA开启的GPU编程</vt:lpstr>
      <vt:lpstr>前置条件</vt:lpstr>
      <vt:lpstr>PowerPoint 演示文稿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声明为内联函数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区分板块和线程有点麻烦？“扁平化”他们！</vt:lpstr>
      <vt:lpstr>图片解释板块和线程</vt:lpstr>
      <vt:lpstr>三维的板块和线程编号</vt:lpstr>
      <vt:lpstr>那二维呢？</vt:lpstr>
      <vt:lpstr>图片解释三维的板块和线程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经典案例：数组求和</vt:lpstr>
      <vt:lpstr>经典案例：数组求和</vt:lpstr>
      <vt:lpstr>经典案例：数组求和</vt:lpstr>
      <vt:lpstr>解决：使用原子操作</vt:lpstr>
      <vt:lpstr>atomicAdd：会返回旧值（划重点！）</vt:lpstr>
      <vt:lpstr>其他原子操作</vt:lpstr>
      <vt:lpstr>atomicExch：原子地写入并读取旧值</vt:lpstr>
      <vt:lpstr>atomicCAS：原子地判断是否相等，相等则写入，并读取旧值</vt:lpstr>
      <vt:lpstr>atomicCAS：可以实现任意原子操作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第8章：板块与共享内存</vt:lpstr>
      <vt:lpstr>到底为什么需要区分出板块的概念？</vt:lpstr>
      <vt:lpstr>SM（Streaming Multiprocessors）与板块（block）</vt:lpstr>
      <vt:lpstr>TODO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什么是线程组分歧（warp divergence）</vt:lpstr>
      <vt:lpstr>什么是线程组分歧（warp divergence）</vt:lpstr>
      <vt:lpstr>避免线程组产生分歧</vt:lpstr>
      <vt:lpstr>使用网格跨步循环一次读取多个 arr 元素</vt:lpstr>
      <vt:lpstr>通过模板函数包装一下</vt:lpstr>
      <vt:lpstr>进一步，当数组非常大，缩减后的数组可以继续递归地用 GPU 求和</vt:lpstr>
      <vt:lpstr>编译器真智能！</vt:lpstr>
      <vt:lpstr>怪事</vt:lpstr>
      <vt:lpstr>第9章：共享内存进阶</vt:lpstr>
      <vt:lpstr>GPU 的内存模型</vt:lpstr>
      <vt:lpstr>GPU 的内存模型</vt:lpstr>
      <vt:lpstr>全局内存：在 main() 中通过 cudaMalloc 分配的内存</vt:lpstr>
      <vt:lpstr>共享内存：每个板块都有一个，通过 __shared__ 声明</vt:lpstr>
      <vt:lpstr>寄存器：存储着每个线程的局部变量</vt:lpstr>
      <vt:lpstr>板块中线程数量过多：寄存器打翻（register spill）</vt:lpstr>
      <vt:lpstr>板块中的线程数量过少：延迟隐藏（latency hiding）失效</vt:lpstr>
      <vt:lpstr>经典案例：矩阵转置</vt:lpstr>
      <vt:lpstr>经典案例：矩阵转置</vt:lpstr>
      <vt:lpstr>使用共享内存</vt:lpstr>
      <vt:lpstr>共享内存：什么是区块（bank）</vt:lpstr>
      <vt:lpstr>区块冲突（bank conflict）</vt:lpstr>
      <vt:lpstr>回到矩阵转置的案例：如何解决区块冲突？</vt:lpstr>
      <vt:lpstr>故意把二维数组的跨步从 32 调为 33：解决区块冲突</vt:lpstr>
      <vt:lpstr>共享内存区块冲突（bank conflict）</vt:lpstr>
      <vt:lpstr>GPU 优化手法总结</vt:lpstr>
      <vt:lpstr>第10章：插桩操作实战</vt:lpstr>
      <vt:lpstr>读写图像</vt:lpstr>
      <vt:lpstr>X 方向模糊</vt:lpstr>
      <vt:lpstr>Y 方向模糊</vt:lpstr>
      <vt:lpstr>经典案例：jacobi迭代</vt:lpstr>
      <vt:lpstr>经典案例：jacobi迭代</vt:lpstr>
      <vt:lpstr>下一课主题？GPU vs CPU</vt:lpstr>
      <vt:lpstr>第7n章：板块共享内存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727</cp:revision>
  <dcterms:created xsi:type="dcterms:W3CDTF">2022-01-28T15:51:45Z</dcterms:created>
  <dcterms:modified xsi:type="dcterms:W3CDTF">2022-01-28T15:51:45Z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